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</p:sldIdLst>
  <p:sldSz cx="12192000" cy="6858000"/>
  <p:notesSz cx="6858000" cy="9144000"/>
  <p:custDataLst>
    <p:tags r:id="rId3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0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715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3" d="100"/>
        <a:sy n="143" d="100"/>
      </p:scale>
      <p:origin x="0" y="-745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3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8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4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185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75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36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74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52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1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9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8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22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9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9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DD18121-1794-46EF-AD0F-C9A562502D47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82101D-9FF1-4B3D-BBF0-8BE5E0FA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88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Bike Racks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AFD4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BDD8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94CC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93CC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BDD8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B9D7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EE3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CC1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E4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E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9DC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8ECB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C0D9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C3DA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35.1%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EE0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FDCB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99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EB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BED9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A6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AAD3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99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82C7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E7E5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B9D7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B0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D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B6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E5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C7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A0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E5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E5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B5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DEE2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0E7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C6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E5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C3DA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E5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82C7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C6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BDD8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B2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ADD4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DEE2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BC1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7BC5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8DCB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B5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A8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C8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9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Tires and Tubes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7DC6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D8E0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7FC6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85C8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84C8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EEB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CA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DC1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74C3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7EC6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493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Bikes: Mountain Bikes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FA907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F3E8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E6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BFD9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B9D7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17.0%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9C0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D9E0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70C2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8C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C5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79C5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BDD8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98C7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ADD4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17.9%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70C2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FDCB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28.0%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FA907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9F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8D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28.3%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8716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A5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18.4%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97CD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E6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BED9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8A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85C8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8C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ACD3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18.0%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FC2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B3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A937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170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Bikes: Road Bikes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F8746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F8756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BA175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FCC1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29.9%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CB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FEE4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B2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15.9%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94CC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75C4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78C4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FEB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EBE5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92CC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F97C6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FD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FA927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F3E8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F98C7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F2E8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EAE5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FDC8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-8.0%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196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Bikes: Touring Bikes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FDC6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FBA77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FD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-21.6%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D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FD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9877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-14.3%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F8706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-17.6%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FD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FA907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A8E7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7.6%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DCB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-27.9%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D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13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Bib-Shorts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226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Caps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FA937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FDD4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FDCB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F86C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DA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F9847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9877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FDCE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A0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FD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F98C7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FBB178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D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FCB87A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FEE2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12.7%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CB47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-16.7%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FA997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-8.2%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FCC5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FBB078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FDC6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FEDD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373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Gloves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FD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BAD7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D9E0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71C2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7FC6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9DC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C1D9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89C9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6BF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C7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D2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8C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7AC5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C7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A0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C3DA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C9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90CB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FDD0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D1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95CD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8FCB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89C9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9F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A2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FDCF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B7D7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A8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C8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9A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8C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99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24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Jerseys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18.3%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F97F6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15.9%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FDD8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-17.0%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-26.2%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-29.2%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F87A6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-14.3%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-16.7%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EB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FA917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F8776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F8746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17.9%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F8706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F97D6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FBB27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EFE7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FBA97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F86E6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-15.6%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-26.2%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-23.7%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FCB479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-8.6%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FA937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FA977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-11.4%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FA8E7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-18.5%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F9867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F8736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FBA676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F98C7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FBAC78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-9.3%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F8726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-15.1%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9B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-23.4%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-26.3%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-18.6%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FA907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FBA376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FC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-16.5%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FA9F75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68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Shorts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FEDB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A4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DFE2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EDD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AFD4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BDD8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99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ABD3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FAEA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71C2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7FC6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EB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93CC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DB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FEE3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D9E0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FEE3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78C4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FED8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FED8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C4DA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9F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DA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FD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E9E5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AFD4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EDD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FEDA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FDCF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B9D7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E9E5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DA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FDD5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E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EDD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EE4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FEDD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D0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BAD8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CDDD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A5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FEDE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EBE5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E2E3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596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Socks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E6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CA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E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EC2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D1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CB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B0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DC1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EB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A3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6E9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8FCB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FDEB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D7E0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A1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E6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FEE3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D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A1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DFE2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86C9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9DC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DDE2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98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D7E0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4E8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EE0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F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B0D4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E2E3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D5DF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FEE3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E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642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Bike Stands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728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Tights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856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Clothing: Vests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D3DF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B1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8A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F2E8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FEE2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ED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D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75C4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F2E8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8D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8C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C7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CA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DB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F8E9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D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C4DA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CF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EB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9C0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ADD4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70C2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FE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FEE4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D1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FDCC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28.0%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DD7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35.9%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FEEB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5BF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CDDD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E2E3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D3DF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FEE5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B6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FEE3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BBD8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EE4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FEE4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9DC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FDEB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80C7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96CD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AAD3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BBD8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9CC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EE4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EE2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EEE7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F9EA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EB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FCEA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96CD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B0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96CD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C6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CB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EC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66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Bottom Brackets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BBD8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74C3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250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Brakes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74C3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1653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Chains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135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Cranksets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9101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Derailleurs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EE7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DD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0986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Forks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712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Handlebars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050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Headsets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FEE5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253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Bottles and Cages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9B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A4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57.9%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A9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CDDD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9EC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EE2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75C4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3475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Mountain Frames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FEDF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FEE5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FEE2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11.2%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8.7%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9031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Pedals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F8E9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BEA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1132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Road Frames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365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Saddles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89C9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CDDD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989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Touring Frames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F9867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-1.6%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9EC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DC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8696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A6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7AC5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B3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-0.6%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7557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Components: Wheels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77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Cleaners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9F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B0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CB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DFE2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D1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83C8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7DC6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7DC6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9CCF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B8D7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F7E9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DD5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F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D0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EEE7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77C4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F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FEE5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7BC5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FDD4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EE6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BC1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C2DA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84C8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F1E7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E6E4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FFEB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5E8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FEE4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C1D9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FEE5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EDE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DEE2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A7D2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9FD0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83C8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7EC6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7DC6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97CD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8FCB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EAE5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86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Fenders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B1D5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8A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FFEB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Helmets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FDD3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C7DB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8ECB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8C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6BC1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7BC5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D9E0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80C7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E9E5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FE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61.0%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93CC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FEDB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35.6%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D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34.1%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66BF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74C37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52.1%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82C7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2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Hydration Packs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59.7%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rgbClr val="A4D1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rgbClr val="D4DF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rgbClr val="EEE7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rgbClr val="FCEA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rgbClr val="CFDE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rgbClr val="8ECB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rgbClr val="FBEA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rgbClr val="FEE3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rgbClr val="ADD4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rgbClr val="78C47D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56.8%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rgbClr val="B3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rgbClr val="F7E9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rgbClr val="9A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rgbClr val="FEE9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rgbClr val="FEDE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rgbClr val="FDD5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35.3%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rgbClr val="FEDD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rgbClr val="9A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rgbClr val="FEE2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rgbClr val="FE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38.9%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54.9%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rgbClr val="FEDD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rgbClr val="FEE3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rgbClr val="E1E3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rgbClr val="FE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rgbClr val="E4E3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rgbClr val="F1E7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rgbClr val="FEDC8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37.4%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rgbClr val="9ACE7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53.2%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rgbClr val="E2E3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43.4%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58.4%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rgbClr val="FEE1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39.1%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62.6%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rgbClr val="F2E8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42.7%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rgbClr val="F7E984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42.5%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rgbClr val="FEE4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40.0%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rgbClr val="CEDD8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44.3%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rgbClr val="B9D7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rgbClr val="B4D68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45.4%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50.8%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55.0%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49.0%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rgbClr val="8CCA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47.2%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rgbClr val="93CC7E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46.9%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rgbClr val="FEE8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41.4%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548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Locks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31.3%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FEEA83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30.6%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54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FC161-46BF-CAC2-9749-AA4CDB3D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n-US"/>
              <a:t>Margin % by Country over time
Accessories: Pumps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12BA0-4241-3716-9A24-82D35A8AFD5E}"/>
              </a:ext>
            </a:extLst>
          </p:cNvPr>
          <p:cNvSpPr/>
          <p:nvPr/>
        </p:nvSpPr>
        <p:spPr>
          <a:xfrm>
            <a:off x="524107" y="2146611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Country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35955A-E5ED-58A0-B467-3A51F6CBED55}"/>
              </a:ext>
            </a:extLst>
          </p:cNvPr>
          <p:cNvSpPr/>
          <p:nvPr/>
        </p:nvSpPr>
        <p:spPr>
          <a:xfrm>
            <a:off x="2639122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98A1-F8B2-DD2A-F07E-29956FD98C5D}"/>
              </a:ext>
            </a:extLst>
          </p:cNvPr>
          <p:cNvSpPr/>
          <p:nvPr/>
        </p:nvSpPr>
        <p:spPr>
          <a:xfrm>
            <a:off x="3324217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Jul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B3CB79-ADEA-C615-53DD-E7DB3013443E}"/>
              </a:ext>
            </a:extLst>
          </p:cNvPr>
          <p:cNvSpPr/>
          <p:nvPr/>
        </p:nvSpPr>
        <p:spPr>
          <a:xfrm>
            <a:off x="400931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Aug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78E9-8948-3151-F4A3-4FABC544B0D1}"/>
              </a:ext>
            </a:extLst>
          </p:cNvPr>
          <p:cNvSpPr/>
          <p:nvPr/>
        </p:nvSpPr>
        <p:spPr>
          <a:xfrm>
            <a:off x="4694408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Sep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0966C5-4811-4D3D-9789-8CF89885FD7D}"/>
              </a:ext>
            </a:extLst>
          </p:cNvPr>
          <p:cNvSpPr/>
          <p:nvPr/>
        </p:nvSpPr>
        <p:spPr>
          <a:xfrm>
            <a:off x="5379503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Oct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98C5A6-7668-D07A-38BC-040D7FC6ED26}"/>
              </a:ext>
            </a:extLst>
          </p:cNvPr>
          <p:cNvSpPr/>
          <p:nvPr/>
        </p:nvSpPr>
        <p:spPr>
          <a:xfrm>
            <a:off x="606459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Nov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DE1D57-8133-17C7-C2D1-E531A94F0A17}"/>
              </a:ext>
            </a:extLst>
          </p:cNvPr>
          <p:cNvSpPr/>
          <p:nvPr/>
        </p:nvSpPr>
        <p:spPr>
          <a:xfrm>
            <a:off x="6749694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Dec 19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37A95F-ACB8-A74B-E913-58E2DF502709}"/>
              </a:ext>
            </a:extLst>
          </p:cNvPr>
          <p:cNvSpPr/>
          <p:nvPr/>
        </p:nvSpPr>
        <p:spPr>
          <a:xfrm>
            <a:off x="7434789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Jan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611324-BD2B-5894-D26B-B871DA1FDF04}"/>
              </a:ext>
            </a:extLst>
          </p:cNvPr>
          <p:cNvSpPr/>
          <p:nvPr/>
        </p:nvSpPr>
        <p:spPr>
          <a:xfrm>
            <a:off x="811988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Feb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EBE8A0-0CA1-0DC8-97CF-13572DF46770}"/>
              </a:ext>
            </a:extLst>
          </p:cNvPr>
          <p:cNvSpPr/>
          <p:nvPr/>
        </p:nvSpPr>
        <p:spPr>
          <a:xfrm>
            <a:off x="8804980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Mar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BBA0CB-06C4-57BD-1D53-E4CA8788E201}"/>
              </a:ext>
            </a:extLst>
          </p:cNvPr>
          <p:cNvSpPr/>
          <p:nvPr/>
        </p:nvSpPr>
        <p:spPr>
          <a:xfrm>
            <a:off x="9490075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Apr 20</a:t>
            </a:r>
            <a:endParaRPr lang="en-US" sz="1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9886D9-A319-5F66-6E08-B299C330A3E0}"/>
              </a:ext>
            </a:extLst>
          </p:cNvPr>
          <p:cNvSpPr/>
          <p:nvPr/>
        </p:nvSpPr>
        <p:spPr>
          <a:xfrm>
            <a:off x="10175171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300" b="1">
                <a:solidFill>
                  <a:schemeClr val="tx1">
                    <a:lumMod val="85000"/>
                    <a:lumOff val="15000"/>
                  </a:schemeClr>
                </a:solidFill>
              </a:rPr>
              <a:t>May 20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976AB-2E26-AF58-1B1F-93920699C5F8}"/>
              </a:ext>
            </a:extLst>
          </p:cNvPr>
          <p:cNvSpPr/>
          <p:nvPr/>
        </p:nvSpPr>
        <p:spPr>
          <a:xfrm>
            <a:off x="10860266" y="2146611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Jun 20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B8A5D-7DE7-630B-3DCB-03540A32B041}"/>
              </a:ext>
            </a:extLst>
          </p:cNvPr>
          <p:cNvSpPr/>
          <p:nvPr/>
        </p:nvSpPr>
        <p:spPr>
          <a:xfrm>
            <a:off x="524107" y="2615100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Australia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E3BBCA-1F5A-2361-4EF8-5F7BEF3C5416}"/>
              </a:ext>
            </a:extLst>
          </p:cNvPr>
          <p:cNvSpPr/>
          <p:nvPr/>
        </p:nvSpPr>
        <p:spPr>
          <a:xfrm>
            <a:off x="524107" y="3083589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Canada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E494B1E-AE96-D447-83D4-5B817410BF03}"/>
              </a:ext>
            </a:extLst>
          </p:cNvPr>
          <p:cNvSpPr/>
          <p:nvPr/>
        </p:nvSpPr>
        <p:spPr>
          <a:xfrm>
            <a:off x="524107" y="3552078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France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DE60A08-4D69-9926-5A64-D3C00EEECB83}"/>
              </a:ext>
            </a:extLst>
          </p:cNvPr>
          <p:cNvSpPr/>
          <p:nvPr/>
        </p:nvSpPr>
        <p:spPr>
          <a:xfrm>
            <a:off x="524107" y="4016407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Germany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75B103-C567-033B-C829-6890072356D3}"/>
              </a:ext>
            </a:extLst>
          </p:cNvPr>
          <p:cNvSpPr/>
          <p:nvPr/>
        </p:nvSpPr>
        <p:spPr>
          <a:xfrm>
            <a:off x="524107" y="4480736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Kingdom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45F2663-E798-7DD2-3DB0-B7EF7242BCF6}"/>
              </a:ext>
            </a:extLst>
          </p:cNvPr>
          <p:cNvSpPr/>
          <p:nvPr/>
        </p:nvSpPr>
        <p:spPr>
          <a:xfrm>
            <a:off x="524107" y="4945065"/>
            <a:ext cx="1951464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r>
              <a:rPr lang="de-DE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United States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FFA7E58-ECA8-D04F-50CC-88933C624748}"/>
              </a:ext>
            </a:extLst>
          </p:cNvPr>
          <p:cNvSpPr/>
          <p:nvPr/>
        </p:nvSpPr>
        <p:spPr>
          <a:xfrm>
            <a:off x="2639122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7D8C1A1-CF3E-5644-D890-598BE6919D68}"/>
              </a:ext>
            </a:extLst>
          </p:cNvPr>
          <p:cNvSpPr/>
          <p:nvPr/>
        </p:nvSpPr>
        <p:spPr>
          <a:xfrm>
            <a:off x="3324217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E54C718-9E7F-988E-7D49-A4FE85EFD5BE}"/>
              </a:ext>
            </a:extLst>
          </p:cNvPr>
          <p:cNvSpPr/>
          <p:nvPr/>
        </p:nvSpPr>
        <p:spPr>
          <a:xfrm>
            <a:off x="400931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FD6B42D-F2FB-EDEB-6C1A-2472116F5DF6}"/>
              </a:ext>
            </a:extLst>
          </p:cNvPr>
          <p:cNvSpPr/>
          <p:nvPr/>
        </p:nvSpPr>
        <p:spPr>
          <a:xfrm>
            <a:off x="4694408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F476726-8A5D-ACDF-AD91-3B40EDED925E}"/>
              </a:ext>
            </a:extLst>
          </p:cNvPr>
          <p:cNvSpPr/>
          <p:nvPr/>
        </p:nvSpPr>
        <p:spPr>
          <a:xfrm>
            <a:off x="5379503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7489B2F-0E34-42C3-191B-AC0F811315C9}"/>
              </a:ext>
            </a:extLst>
          </p:cNvPr>
          <p:cNvSpPr/>
          <p:nvPr/>
        </p:nvSpPr>
        <p:spPr>
          <a:xfrm>
            <a:off x="606459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B05C85-6100-32D5-5956-5AAFEE96867F}"/>
              </a:ext>
            </a:extLst>
          </p:cNvPr>
          <p:cNvSpPr/>
          <p:nvPr/>
        </p:nvSpPr>
        <p:spPr>
          <a:xfrm>
            <a:off x="6749694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84AFC58-AB58-C70F-9FEF-F63DB0882123}"/>
              </a:ext>
            </a:extLst>
          </p:cNvPr>
          <p:cNvSpPr/>
          <p:nvPr/>
        </p:nvSpPr>
        <p:spPr>
          <a:xfrm>
            <a:off x="7434789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284163-FE60-1A80-98FD-226F48C70A95}"/>
              </a:ext>
            </a:extLst>
          </p:cNvPr>
          <p:cNvSpPr/>
          <p:nvPr/>
        </p:nvSpPr>
        <p:spPr>
          <a:xfrm>
            <a:off x="811988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35BBC48-8E69-9257-C41D-C8FC83EADB31}"/>
              </a:ext>
            </a:extLst>
          </p:cNvPr>
          <p:cNvSpPr/>
          <p:nvPr/>
        </p:nvSpPr>
        <p:spPr>
          <a:xfrm>
            <a:off x="8804980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AC21410-AD7F-26B2-C0F7-E2C0D7BEB14B}"/>
              </a:ext>
            </a:extLst>
          </p:cNvPr>
          <p:cNvSpPr/>
          <p:nvPr/>
        </p:nvSpPr>
        <p:spPr>
          <a:xfrm>
            <a:off x="9490075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E4002C1-74F4-7A97-EA11-62C6FE528AC5}"/>
              </a:ext>
            </a:extLst>
          </p:cNvPr>
          <p:cNvSpPr/>
          <p:nvPr/>
        </p:nvSpPr>
        <p:spPr>
          <a:xfrm>
            <a:off x="10175171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CAB19B6-B3BF-916D-F065-18CBC2362DF7}"/>
              </a:ext>
            </a:extLst>
          </p:cNvPr>
          <p:cNvSpPr/>
          <p:nvPr/>
        </p:nvSpPr>
        <p:spPr>
          <a:xfrm>
            <a:off x="10860266" y="2615100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0EB06F4D-C081-8D93-2FCA-20C76F84D30C}"/>
              </a:ext>
            </a:extLst>
          </p:cNvPr>
          <p:cNvSpPr/>
          <p:nvPr/>
        </p:nvSpPr>
        <p:spPr>
          <a:xfrm>
            <a:off x="2639122" y="3083589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0A1CBABE-DCFD-3690-1F3A-7DF37CC050FA}"/>
              </a:ext>
            </a:extLst>
          </p:cNvPr>
          <p:cNvSpPr/>
          <p:nvPr/>
        </p:nvSpPr>
        <p:spPr>
          <a:xfrm>
            <a:off x="3324217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3D553E-3878-DA9E-8D6F-FF73DCD5D730}"/>
              </a:ext>
            </a:extLst>
          </p:cNvPr>
          <p:cNvSpPr/>
          <p:nvPr/>
        </p:nvSpPr>
        <p:spPr>
          <a:xfrm>
            <a:off x="400931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CD231E5-7C10-3ED4-5515-430161690907}"/>
              </a:ext>
            </a:extLst>
          </p:cNvPr>
          <p:cNvSpPr/>
          <p:nvPr/>
        </p:nvSpPr>
        <p:spPr>
          <a:xfrm>
            <a:off x="4694408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C17126F-3EEE-B363-03E0-B1CB9BDF2EC0}"/>
              </a:ext>
            </a:extLst>
          </p:cNvPr>
          <p:cNvSpPr/>
          <p:nvPr/>
        </p:nvSpPr>
        <p:spPr>
          <a:xfrm>
            <a:off x="5379503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51D92CF-B846-DEF5-39C4-CB6878B4E97B}"/>
              </a:ext>
            </a:extLst>
          </p:cNvPr>
          <p:cNvSpPr/>
          <p:nvPr/>
        </p:nvSpPr>
        <p:spPr>
          <a:xfrm>
            <a:off x="606459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78E96C0-8212-9243-6435-7459536A7505}"/>
              </a:ext>
            </a:extLst>
          </p:cNvPr>
          <p:cNvSpPr/>
          <p:nvPr/>
        </p:nvSpPr>
        <p:spPr>
          <a:xfrm>
            <a:off x="6749694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FAE519D-BB16-2236-599B-729DBC6624AE}"/>
              </a:ext>
            </a:extLst>
          </p:cNvPr>
          <p:cNvSpPr/>
          <p:nvPr/>
        </p:nvSpPr>
        <p:spPr>
          <a:xfrm>
            <a:off x="7434789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F9074A-AE99-FC94-5460-E558F272541F}"/>
              </a:ext>
            </a:extLst>
          </p:cNvPr>
          <p:cNvSpPr/>
          <p:nvPr/>
        </p:nvSpPr>
        <p:spPr>
          <a:xfrm>
            <a:off x="811988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63A11EC-D104-ED5B-B858-41E4CB922B31}"/>
              </a:ext>
            </a:extLst>
          </p:cNvPr>
          <p:cNvSpPr/>
          <p:nvPr/>
        </p:nvSpPr>
        <p:spPr>
          <a:xfrm>
            <a:off x="8804980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45ECC7B-7E8C-490E-FC5F-AF71B755D7F5}"/>
              </a:ext>
            </a:extLst>
          </p:cNvPr>
          <p:cNvSpPr/>
          <p:nvPr/>
        </p:nvSpPr>
        <p:spPr>
          <a:xfrm>
            <a:off x="9490075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FCBC9C5-43E6-4C5C-9828-FA3D86C9B60A}"/>
              </a:ext>
            </a:extLst>
          </p:cNvPr>
          <p:cNvSpPr/>
          <p:nvPr/>
        </p:nvSpPr>
        <p:spPr>
          <a:xfrm>
            <a:off x="10175171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7DFDE3C-3D50-BF21-3832-424403287812}"/>
              </a:ext>
            </a:extLst>
          </p:cNvPr>
          <p:cNvSpPr/>
          <p:nvPr/>
        </p:nvSpPr>
        <p:spPr>
          <a:xfrm>
            <a:off x="10860266" y="3083589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C3F00E1-CA18-1292-CD28-6D579A7D4C9D}"/>
              </a:ext>
            </a:extLst>
          </p:cNvPr>
          <p:cNvSpPr/>
          <p:nvPr/>
        </p:nvSpPr>
        <p:spPr>
          <a:xfrm>
            <a:off x="2639122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E776E780-E78C-76F5-47EE-EA12EF0EBC78}"/>
              </a:ext>
            </a:extLst>
          </p:cNvPr>
          <p:cNvSpPr/>
          <p:nvPr/>
        </p:nvSpPr>
        <p:spPr>
          <a:xfrm>
            <a:off x="3324217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7DE2DF9-0B77-0D65-D212-92A1216687A9}"/>
              </a:ext>
            </a:extLst>
          </p:cNvPr>
          <p:cNvSpPr/>
          <p:nvPr/>
        </p:nvSpPr>
        <p:spPr>
          <a:xfrm>
            <a:off x="400931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48F8230-1C5D-6996-9556-AF59022B87AE}"/>
              </a:ext>
            </a:extLst>
          </p:cNvPr>
          <p:cNvSpPr/>
          <p:nvPr/>
        </p:nvSpPr>
        <p:spPr>
          <a:xfrm>
            <a:off x="4694408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34C3912-C9AE-CB46-2D83-72002EC63F99}"/>
              </a:ext>
            </a:extLst>
          </p:cNvPr>
          <p:cNvSpPr/>
          <p:nvPr/>
        </p:nvSpPr>
        <p:spPr>
          <a:xfrm>
            <a:off x="5379503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3D6F484-4860-7EBB-054D-28458185B5A7}"/>
              </a:ext>
            </a:extLst>
          </p:cNvPr>
          <p:cNvSpPr/>
          <p:nvPr/>
        </p:nvSpPr>
        <p:spPr>
          <a:xfrm>
            <a:off x="606459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5104AFF-559B-C25B-B6DD-E3B196D62683}"/>
              </a:ext>
            </a:extLst>
          </p:cNvPr>
          <p:cNvSpPr/>
          <p:nvPr/>
        </p:nvSpPr>
        <p:spPr>
          <a:xfrm>
            <a:off x="6749694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097C5EB7-82A5-4D90-279B-FA0D4E1F594A}"/>
              </a:ext>
            </a:extLst>
          </p:cNvPr>
          <p:cNvSpPr/>
          <p:nvPr/>
        </p:nvSpPr>
        <p:spPr>
          <a:xfrm>
            <a:off x="7434789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DF0136D-F121-0A44-C97A-EB54A846E9F4}"/>
              </a:ext>
            </a:extLst>
          </p:cNvPr>
          <p:cNvSpPr/>
          <p:nvPr/>
        </p:nvSpPr>
        <p:spPr>
          <a:xfrm>
            <a:off x="811988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DC9ADD5-514B-4204-3B5F-1CA7D7264838}"/>
              </a:ext>
            </a:extLst>
          </p:cNvPr>
          <p:cNvSpPr/>
          <p:nvPr/>
        </p:nvSpPr>
        <p:spPr>
          <a:xfrm>
            <a:off x="8804980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C89FBE1-EB0B-BAFA-2810-8EF06BC5F20B}"/>
              </a:ext>
            </a:extLst>
          </p:cNvPr>
          <p:cNvSpPr/>
          <p:nvPr/>
        </p:nvSpPr>
        <p:spPr>
          <a:xfrm>
            <a:off x="9490075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230F003-E985-F61A-4172-3268A413CF60}"/>
              </a:ext>
            </a:extLst>
          </p:cNvPr>
          <p:cNvSpPr/>
          <p:nvPr/>
        </p:nvSpPr>
        <p:spPr>
          <a:xfrm>
            <a:off x="10175171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BE21C2F-7970-4FD3-E31E-3E767436028D}"/>
              </a:ext>
            </a:extLst>
          </p:cNvPr>
          <p:cNvSpPr/>
          <p:nvPr/>
        </p:nvSpPr>
        <p:spPr>
          <a:xfrm>
            <a:off x="10860266" y="3552078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53639F4-65C4-D550-38C1-8E0EEE707B50}"/>
              </a:ext>
            </a:extLst>
          </p:cNvPr>
          <p:cNvSpPr/>
          <p:nvPr/>
        </p:nvSpPr>
        <p:spPr>
          <a:xfrm>
            <a:off x="2639122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1C534AF-A77A-FB29-6287-71CF6A103DDB}"/>
              </a:ext>
            </a:extLst>
          </p:cNvPr>
          <p:cNvSpPr/>
          <p:nvPr/>
        </p:nvSpPr>
        <p:spPr>
          <a:xfrm>
            <a:off x="3324217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E8A57B0-1935-4A63-E133-D5E321AE504B}"/>
              </a:ext>
            </a:extLst>
          </p:cNvPr>
          <p:cNvSpPr/>
          <p:nvPr/>
        </p:nvSpPr>
        <p:spPr>
          <a:xfrm>
            <a:off x="400931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9EE502F6-D011-9982-6BCE-6DA53B80AF0C}"/>
              </a:ext>
            </a:extLst>
          </p:cNvPr>
          <p:cNvSpPr/>
          <p:nvPr/>
        </p:nvSpPr>
        <p:spPr>
          <a:xfrm>
            <a:off x="4694408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C43576A-17D0-CF75-1690-8DD98FCF4E80}"/>
              </a:ext>
            </a:extLst>
          </p:cNvPr>
          <p:cNvSpPr/>
          <p:nvPr/>
        </p:nvSpPr>
        <p:spPr>
          <a:xfrm>
            <a:off x="5379503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CC224ED-BD1E-5A54-4C08-D66A93FF1E20}"/>
              </a:ext>
            </a:extLst>
          </p:cNvPr>
          <p:cNvSpPr/>
          <p:nvPr/>
        </p:nvSpPr>
        <p:spPr>
          <a:xfrm>
            <a:off x="606459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C3F548E-838F-C921-9798-C1E53AE1EF7C}"/>
              </a:ext>
            </a:extLst>
          </p:cNvPr>
          <p:cNvSpPr/>
          <p:nvPr/>
        </p:nvSpPr>
        <p:spPr>
          <a:xfrm>
            <a:off x="6749694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49DB7A9F-89EC-FFF0-4BC5-55072792796C}"/>
              </a:ext>
            </a:extLst>
          </p:cNvPr>
          <p:cNvSpPr/>
          <p:nvPr/>
        </p:nvSpPr>
        <p:spPr>
          <a:xfrm>
            <a:off x="7434789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73A9660A-9378-A9C4-A4A7-088ACC4CDB5C}"/>
              </a:ext>
            </a:extLst>
          </p:cNvPr>
          <p:cNvSpPr/>
          <p:nvPr/>
        </p:nvSpPr>
        <p:spPr>
          <a:xfrm>
            <a:off x="811988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9FB91CB-65F2-A30B-E1CA-8EAB3F254BEE}"/>
              </a:ext>
            </a:extLst>
          </p:cNvPr>
          <p:cNvSpPr/>
          <p:nvPr/>
        </p:nvSpPr>
        <p:spPr>
          <a:xfrm>
            <a:off x="8804980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053B838-61F6-769C-E955-335900958B08}"/>
              </a:ext>
            </a:extLst>
          </p:cNvPr>
          <p:cNvSpPr/>
          <p:nvPr/>
        </p:nvSpPr>
        <p:spPr>
          <a:xfrm>
            <a:off x="9490075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AC27B7F-A951-1188-A774-8C545863D222}"/>
              </a:ext>
            </a:extLst>
          </p:cNvPr>
          <p:cNvSpPr/>
          <p:nvPr/>
        </p:nvSpPr>
        <p:spPr>
          <a:xfrm>
            <a:off x="10175171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B5843E5-F3D3-52C9-48C4-B9E5CC6B852F}"/>
              </a:ext>
            </a:extLst>
          </p:cNvPr>
          <p:cNvSpPr/>
          <p:nvPr/>
        </p:nvSpPr>
        <p:spPr>
          <a:xfrm>
            <a:off x="10860266" y="4016407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41612DC-2AD2-4E83-7EBC-20DFEA89A0AB}"/>
              </a:ext>
            </a:extLst>
          </p:cNvPr>
          <p:cNvSpPr/>
          <p:nvPr/>
        </p:nvSpPr>
        <p:spPr>
          <a:xfrm>
            <a:off x="2639122" y="4480736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54687BD-893C-9F76-441E-DE68A7141268}"/>
              </a:ext>
            </a:extLst>
          </p:cNvPr>
          <p:cNvSpPr/>
          <p:nvPr/>
        </p:nvSpPr>
        <p:spPr>
          <a:xfrm>
            <a:off x="3324217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E528F7A-0ECC-FE2D-53AA-B4925F05AFEC}"/>
              </a:ext>
            </a:extLst>
          </p:cNvPr>
          <p:cNvSpPr/>
          <p:nvPr/>
        </p:nvSpPr>
        <p:spPr>
          <a:xfrm>
            <a:off x="400931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949E9089-F3DA-62B7-D2CE-C172A6BB58C0}"/>
              </a:ext>
            </a:extLst>
          </p:cNvPr>
          <p:cNvSpPr/>
          <p:nvPr/>
        </p:nvSpPr>
        <p:spPr>
          <a:xfrm>
            <a:off x="4694408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9516359E-56BF-4395-2910-F2255F459757}"/>
              </a:ext>
            </a:extLst>
          </p:cNvPr>
          <p:cNvSpPr/>
          <p:nvPr/>
        </p:nvSpPr>
        <p:spPr>
          <a:xfrm>
            <a:off x="5379503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FCED2CBD-727E-72C9-85E1-D8A6643B31D7}"/>
              </a:ext>
            </a:extLst>
          </p:cNvPr>
          <p:cNvSpPr/>
          <p:nvPr/>
        </p:nvSpPr>
        <p:spPr>
          <a:xfrm>
            <a:off x="606459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4F57733-B378-EE60-11B2-E7932F5B5573}"/>
              </a:ext>
            </a:extLst>
          </p:cNvPr>
          <p:cNvSpPr/>
          <p:nvPr/>
        </p:nvSpPr>
        <p:spPr>
          <a:xfrm>
            <a:off x="6749694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4D34004-3A2E-A834-27A4-1ACE8C52705F}"/>
              </a:ext>
            </a:extLst>
          </p:cNvPr>
          <p:cNvSpPr/>
          <p:nvPr/>
        </p:nvSpPr>
        <p:spPr>
          <a:xfrm>
            <a:off x="7434789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9E9B0DC-D05C-8A63-BB60-4C2E0483C68D}"/>
              </a:ext>
            </a:extLst>
          </p:cNvPr>
          <p:cNvSpPr/>
          <p:nvPr/>
        </p:nvSpPr>
        <p:spPr>
          <a:xfrm>
            <a:off x="811988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F5B45E3-596F-086A-08FC-3D99DA471D13}"/>
              </a:ext>
            </a:extLst>
          </p:cNvPr>
          <p:cNvSpPr/>
          <p:nvPr/>
        </p:nvSpPr>
        <p:spPr>
          <a:xfrm>
            <a:off x="8804980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EAED367-30D0-2B29-F587-1BC9EACA420F}"/>
              </a:ext>
            </a:extLst>
          </p:cNvPr>
          <p:cNvSpPr/>
          <p:nvPr/>
        </p:nvSpPr>
        <p:spPr>
          <a:xfrm>
            <a:off x="9490075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52786FC-598F-F8F2-71BE-FD65264DBA31}"/>
              </a:ext>
            </a:extLst>
          </p:cNvPr>
          <p:cNvSpPr/>
          <p:nvPr/>
        </p:nvSpPr>
        <p:spPr>
          <a:xfrm>
            <a:off x="10175171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4A3A862-6AA9-6C2C-AA88-AA5157D915C8}"/>
              </a:ext>
            </a:extLst>
          </p:cNvPr>
          <p:cNvSpPr/>
          <p:nvPr/>
        </p:nvSpPr>
        <p:spPr>
          <a:xfrm>
            <a:off x="10860266" y="4480736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48AC9A6-18D3-45E6-99E3-A9B6216BD4B4}"/>
              </a:ext>
            </a:extLst>
          </p:cNvPr>
          <p:cNvSpPr/>
          <p:nvPr/>
        </p:nvSpPr>
        <p:spPr>
          <a:xfrm>
            <a:off x="2639122" y="4945065"/>
            <a:ext cx="637467" cy="390292"/>
          </a:xfrm>
          <a:prstGeom prst="rect">
            <a:avLst/>
          </a:prstGeom>
          <a:solidFill>
            <a:srgbClr val="63BE7B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r>
              <a:rPr lang="de-DE" sz="1400">
                <a:solidFill>
                  <a:schemeClr val="tx1">
                    <a:lumMod val="85000"/>
                    <a:lumOff val="15000"/>
                  </a:schemeClr>
                </a:solidFill>
              </a:rPr>
              <a:t>31.2%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98E9F5D-3D70-C144-E357-62463E32744E}"/>
              </a:ext>
            </a:extLst>
          </p:cNvPr>
          <p:cNvSpPr/>
          <p:nvPr/>
        </p:nvSpPr>
        <p:spPr>
          <a:xfrm>
            <a:off x="3324217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794DBFF-B9CD-1A9C-9330-A751F16E9B86}"/>
              </a:ext>
            </a:extLst>
          </p:cNvPr>
          <p:cNvSpPr/>
          <p:nvPr/>
        </p:nvSpPr>
        <p:spPr>
          <a:xfrm>
            <a:off x="400931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86917208-D3B7-1835-55A4-6E6ADAEB3E2E}"/>
              </a:ext>
            </a:extLst>
          </p:cNvPr>
          <p:cNvSpPr/>
          <p:nvPr/>
        </p:nvSpPr>
        <p:spPr>
          <a:xfrm>
            <a:off x="4694408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D9410A8-E6BB-E7B3-1FD2-4DE4E891CC05}"/>
              </a:ext>
            </a:extLst>
          </p:cNvPr>
          <p:cNvSpPr/>
          <p:nvPr/>
        </p:nvSpPr>
        <p:spPr>
          <a:xfrm>
            <a:off x="5379503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84DD1F9-E127-286D-F3B9-56407D8D6AC3}"/>
              </a:ext>
            </a:extLst>
          </p:cNvPr>
          <p:cNvSpPr/>
          <p:nvPr/>
        </p:nvSpPr>
        <p:spPr>
          <a:xfrm>
            <a:off x="606459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701897AC-4045-F281-942B-50675563DC1E}"/>
              </a:ext>
            </a:extLst>
          </p:cNvPr>
          <p:cNvSpPr/>
          <p:nvPr/>
        </p:nvSpPr>
        <p:spPr>
          <a:xfrm>
            <a:off x="6749694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09889716-0D48-E84D-CC6A-1C6C04AD551D}"/>
              </a:ext>
            </a:extLst>
          </p:cNvPr>
          <p:cNvSpPr/>
          <p:nvPr/>
        </p:nvSpPr>
        <p:spPr>
          <a:xfrm>
            <a:off x="7434789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6B2C8C1-63D9-B5E3-90D2-B544B56581D4}"/>
              </a:ext>
            </a:extLst>
          </p:cNvPr>
          <p:cNvSpPr/>
          <p:nvPr/>
        </p:nvSpPr>
        <p:spPr>
          <a:xfrm>
            <a:off x="811988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E6C32FE-735D-74B1-B2C8-75FBAB61D95B}"/>
              </a:ext>
            </a:extLst>
          </p:cNvPr>
          <p:cNvSpPr/>
          <p:nvPr/>
        </p:nvSpPr>
        <p:spPr>
          <a:xfrm>
            <a:off x="8804980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364F8C16-880D-FC43-5AB2-FB73D9485AC0}"/>
              </a:ext>
            </a:extLst>
          </p:cNvPr>
          <p:cNvSpPr/>
          <p:nvPr/>
        </p:nvSpPr>
        <p:spPr>
          <a:xfrm>
            <a:off x="9490075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FCA46A53-913E-5E6D-8946-F2D525835FEF}"/>
              </a:ext>
            </a:extLst>
          </p:cNvPr>
          <p:cNvSpPr/>
          <p:nvPr/>
        </p:nvSpPr>
        <p:spPr>
          <a:xfrm>
            <a:off x="10175171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733A71D-A23C-B59F-07C4-6BD4817CCBD2}"/>
              </a:ext>
            </a:extLst>
          </p:cNvPr>
          <p:cNvSpPr/>
          <p:nvPr/>
        </p:nvSpPr>
        <p:spPr>
          <a:xfrm>
            <a:off x="10860266" y="4945065"/>
            <a:ext cx="637467" cy="3902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ctr">
            <a:noAutofit/>
          </a:bodyPr>
          <a:lstStyle/>
          <a:p>
            <a:pPr algn="r"/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0696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CUSTOMSORTGLOBALLY" val="True"/>
</p:tagLst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5816</Words>
  <Application>Microsoft Office PowerPoint</Application>
  <PresentationFormat>Widescreen</PresentationFormat>
  <Paragraphs>2748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Tw Cen MT</vt:lpstr>
      <vt:lpstr>Droplet</vt:lpstr>
      <vt:lpstr>Margin % by Country over time
Accessories: Bike Racks</vt:lpstr>
      <vt:lpstr>Margin % by Country over time
Accessories: Bike Stands</vt:lpstr>
      <vt:lpstr>Margin % by Country over time
Accessories: Bottles and Cages</vt:lpstr>
      <vt:lpstr>Margin % by Country over time
Accessories: Cleaners</vt:lpstr>
      <vt:lpstr>Margin % by Country over time
Accessories: Fenders</vt:lpstr>
      <vt:lpstr>Margin % by Country over time
Accessories: Helmets</vt:lpstr>
      <vt:lpstr>Margin % by Country over time
Accessories: Hydration Packs</vt:lpstr>
      <vt:lpstr>Margin % by Country over time
Accessories: Locks</vt:lpstr>
      <vt:lpstr>Margin % by Country over time
Accessories: Pumps</vt:lpstr>
      <vt:lpstr>Margin % by Country over time
Accessories: Tires and Tubes</vt:lpstr>
      <vt:lpstr>Margin % by Country over time
Bikes: Mountain Bikes</vt:lpstr>
      <vt:lpstr>Margin % by Country over time
Bikes: Road Bikes</vt:lpstr>
      <vt:lpstr>Margin % by Country over time
Bikes: Touring Bikes</vt:lpstr>
      <vt:lpstr>Margin % by Country over time
Clothing: Bib-Shorts</vt:lpstr>
      <vt:lpstr>Margin % by Country over time
Clothing: Caps</vt:lpstr>
      <vt:lpstr>Margin % by Country over time
Clothing: Gloves</vt:lpstr>
      <vt:lpstr>Margin % by Country over time
Clothing: Jerseys</vt:lpstr>
      <vt:lpstr>Margin % by Country over time
Clothing: Shorts</vt:lpstr>
      <vt:lpstr>Margin % by Country over time
Clothing: Socks</vt:lpstr>
      <vt:lpstr>Margin % by Country over time
Clothing: Tights</vt:lpstr>
      <vt:lpstr>Margin % by Country over time
Clothing: Vests</vt:lpstr>
      <vt:lpstr>Margin % by Country over time
Components: Bottom Brackets</vt:lpstr>
      <vt:lpstr>Margin % by Country over time
Components: Brakes</vt:lpstr>
      <vt:lpstr>Margin % by Country over time
Components: Chains</vt:lpstr>
      <vt:lpstr>Margin % by Country over time
Components: Cranksets</vt:lpstr>
      <vt:lpstr>Margin % by Country over time
Components: Derailleurs</vt:lpstr>
      <vt:lpstr>Margin % by Country over time
Components: Forks</vt:lpstr>
      <vt:lpstr>Margin % by Country over time
Components: Handlebars</vt:lpstr>
      <vt:lpstr>Margin % by Country over time
Components: Headsets</vt:lpstr>
      <vt:lpstr>Margin % by Country over time
Components: Mountain Frames</vt:lpstr>
      <vt:lpstr>Margin % by Country over time
Components: Pedals</vt:lpstr>
      <vt:lpstr>Margin % by Country over time
Components: Road Frames</vt:lpstr>
      <vt:lpstr>Margin % by Country over time
Components: Saddles</vt:lpstr>
      <vt:lpstr>Margin % by Country over time
Components: Touring Frames</vt:lpstr>
      <vt:lpstr>Margin % by Country over time
Components: Wheels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 Hühn</dc:creator>
  <cp:lastModifiedBy>Jens Hühn</cp:lastModifiedBy>
  <cp:revision>23</cp:revision>
  <dcterms:created xsi:type="dcterms:W3CDTF">2025-01-23T15:16:36Z</dcterms:created>
  <dcterms:modified xsi:type="dcterms:W3CDTF">2025-01-27T08:50:55Z</dcterms:modified>
</cp:coreProperties>
</file>