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</p:sldIdLst>
  <p:sldSz cx="12192000" cy="6858000"/>
  <p:notesSz cx="6858000" cy="9144000"/>
  <p:custDataLst>
    <p:tags r:id="rId3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715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3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8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64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1185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75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36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74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52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1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43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97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9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584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22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9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9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8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Bike Racks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97F809C1-69CD-FC16-DCDA-AC6A4CCDED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431267"/>
              </p:ext>
            </p:extLst>
          </p:nvPr>
        </p:nvGraphicFramePr>
        <p:xfrm>
          <a:off x="593492" y="2214693"/>
          <a:ext cx="10948020" cy="27084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40.7%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FD4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DD8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47.3%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4CC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3CC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DD8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50.4%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9D7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CC1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4E4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E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DCF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ECB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0D9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3DA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35.1%</a:t>
                      </a:r>
                    </a:p>
                  </a:txBody>
                  <a:tcPr marL="45720" marR="45720" anchor="ctr"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0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CB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9CE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B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ED9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6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AD3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9CE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2C7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7E5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9D7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40.6%</a:t>
                      </a:r>
                    </a:p>
                  </a:txBody>
                  <a:tcPr marL="45720" marR="45720" anchor="ctr">
                    <a:solidFill>
                      <a:srgbClr val="B0D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6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6D6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7DB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0D0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5D6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38.1%</a:t>
                      </a:r>
                    </a:p>
                  </a:txBody>
                  <a:tcPr marL="45720" marR="45720" anchor="ctr">
                    <a:solidFill>
                      <a:srgbClr val="DEE2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0E7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6DB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3DA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2C7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6DB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36.0%</a:t>
                      </a: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DD8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2D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DD4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38.1%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EE2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BC1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BC5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DCB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5D6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8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8DB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1442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Tires and Tubes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53868D89-7616-2AD0-D8A6-5844B2428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53728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DC6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8E0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FC6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5C8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4C8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62.3%</a:t>
                      </a:r>
                    </a:p>
                  </a:txBody>
                  <a:tcPr marL="45720" marR="45720" anchor="ctr">
                    <a:solidFill>
                      <a:srgbClr val="CA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DC1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4C3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EC6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291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Bikes: Mountain Bikes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85E5E8C1-A769-3F44-A9B4-42F959D63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824450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45.4%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34.4%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39.9%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38.2%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907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12.8%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3E8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13.8%</a:t>
                      </a:r>
                    </a:p>
                  </a:txBody>
                  <a:tcPr marL="45720" marR="45720" anchor="ctr">
                    <a:solidFill>
                      <a:srgbClr val="E6E4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16.5%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FD9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11.8%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17.0%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9D7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9C0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9E0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0C2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C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16.2%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5DB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21.5%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9C5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16.7%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DD8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8C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33.8%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17.9%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DD4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33.4%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24.3%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35.8%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0C2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9.1%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CB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45.4%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28.0%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38.3%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907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23.3%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29.8%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18.9%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FD0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D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33.9%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28.3%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71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18.4%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5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19.4%</a:t>
                      </a:r>
                    </a:p>
                  </a:txBody>
                  <a:tcPr marL="45720" marR="45720" anchor="ctr">
                    <a:solidFill>
                      <a:srgbClr val="97CD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13.8%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6E4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16.6%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ED9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A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20.7%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5C8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C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18.0%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CD3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FC2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3D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93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106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Bikes: Road Bikes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8002840F-27C5-096F-B78C-928A3D714B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531496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36.4%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36.1%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-7.5%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746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756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-6.1%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26.1%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BA17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CC1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29.9%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4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2D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15.9%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24.1%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10.7%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4CC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-7.2%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12.9%</a:t>
                      </a:r>
                    </a:p>
                  </a:txBody>
                  <a:tcPr marL="45720" marR="45720" anchor="ctr">
                    <a:solidFill>
                      <a:srgbClr val="75C4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12.7%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8C4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-6.1%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16.8%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19.0%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19.7%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BE5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15.2%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2CC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23.6%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19.7%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-6.1%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7C6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-1.7%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6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927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3E8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8C7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2E8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AE5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C8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-8.0%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1722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Bikes: Touring Bikes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6E766948-BE0D-2D79-EF7C-B78E7E3371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430401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-5.2%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C6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-20.5%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BA777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18.9%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19.5%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11.5%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22.2%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14.2%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24.3%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-3.6%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1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4.6%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-21.6%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-37.4%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21.7%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9.4%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-3.6%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1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-3.6%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1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-25.7%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-14.3%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877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-17.6%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706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11.5%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-3.6%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1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-13.0%</a:t>
                      </a:r>
                    </a:p>
                  </a:txBody>
                  <a:tcPr marL="45720" marR="45720" anchor="ctr">
                    <a:solidFill>
                      <a:srgbClr val="FA907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-21.5%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8E7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9.3%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9.5%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16.6%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7.6%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23.4%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12.7%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CB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-27.9%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-23.8%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9.0%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7.2%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-3.6%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1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3884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Bib-Shorts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6EB6D015-737D-D896-0008-F3777554A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301848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28.9%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7434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Caps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7814FA84-BE60-DF94-1C97-C3ED9B058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710588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23.0%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-8.8%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937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22.2%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19.1%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17.5%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4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-3.7%</a:t>
                      </a:r>
                    </a:p>
                  </a:txBody>
                  <a:tcPr marL="45720" marR="45720" anchor="ctr">
                    <a:solidFill>
                      <a:srgbClr val="FDCB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-22.2%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C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-14.9%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12.9%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AE1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847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87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-3.3%</a:t>
                      </a:r>
                    </a:p>
                  </a:txBody>
                  <a:tcPr marL="45720" marR="45720" anchor="ctr">
                    <a:solidFill>
                      <a:srgbClr val="FDCE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0D0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13.3%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7.3%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13.8%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-9.4%</a:t>
                      </a:r>
                    </a:p>
                  </a:txBody>
                  <a:tcPr marL="45720" marR="45720" anchor="ctr">
                    <a:solidFill>
                      <a:srgbClr val="F98C7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-15.3%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BB17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15.8%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9.4%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18.9%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3.8%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6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CB87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10.9%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11.5%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10.9%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18.8%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2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12.7%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-5.8%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CB4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-16.7%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-14.9%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-15.2%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-8.2%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997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-4.2%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CC5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-6.1%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BB07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-4.1%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C6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181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Gloves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399B1C7E-0564-D1BB-75E6-8AC16717DB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955026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58.9%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56.7%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49.5%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1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48.2%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AD7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9E0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1C2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FC6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43.4%</a:t>
                      </a:r>
                    </a:p>
                  </a:txBody>
                  <a:tcPr marL="45720" marR="45720" anchor="ctr">
                    <a:solidFill>
                      <a:srgbClr val="9DCF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1D9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9C9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6BF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7DB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2DE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52.7%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C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AC5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41.1%</a:t>
                      </a:r>
                    </a:p>
                  </a:txBody>
                  <a:tcPr marL="45720" marR="45720" anchor="ctr">
                    <a:solidFill>
                      <a:srgbClr val="C7DB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0D0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3DA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51.7%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9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0CB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0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40.6%</a:t>
                      </a:r>
                    </a:p>
                  </a:txBody>
                  <a:tcPr marL="45720" marR="45720" anchor="ctr">
                    <a:solidFill>
                      <a:srgbClr val="D1DE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5CD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FCB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9C9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FD0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2D1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CF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42.0%</a:t>
                      </a:r>
                    </a:p>
                  </a:txBody>
                  <a:tcPr marL="45720" marR="45720" anchor="ctr">
                    <a:solidFill>
                      <a:srgbClr val="B7D7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8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8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ACE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C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53.8%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9CE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3599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Jerseys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56CABC92-7EC4-D0F9-A9F2-BDF45FC63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496763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18.3%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8.8%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-13.9%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7F6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15.9%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8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16.9%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17.2%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-17.0%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-20.5%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-26.2%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-29.2%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-14.3%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7A6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-21.5%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-16.7%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B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917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776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746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-17.3%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-23.9%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17.9%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-15.3%</a:t>
                      </a:r>
                    </a:p>
                  </a:txBody>
                  <a:tcPr marL="45720" marR="45720" anchor="ctr">
                    <a:solidFill>
                      <a:srgbClr val="F8706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-14.1%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7D6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-8.8%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BB27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FE7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-18.8%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-9.7%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BA977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-15.6%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E6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-26.2%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-23.7%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-24.9%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-17.1%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-17.5%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-8.6%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CB47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-11.9%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937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-11.4%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977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8E7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-16.1%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-18.5%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-25.7%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867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736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BA67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8C7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7.2%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-9.3%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BAC7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-15.1%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726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BCE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-23.4%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-26.3%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-23.6%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-23.8%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-18.9%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-17.1%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-18.6%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-12.2%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907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BA37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-7.5%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C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-16.5%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-10.7%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9F7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-21.3%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6048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Shorts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3BF9A9E3-0276-56F3-355B-E81371C3F0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52359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51.3%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46.9%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58.9%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54.4%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49.7%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33.9%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B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43.2%</a:t>
                      </a:r>
                    </a:p>
                  </a:txBody>
                  <a:tcPr marL="45720" marR="45720" anchor="ctr">
                    <a:solidFill>
                      <a:srgbClr val="A4D1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FE2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FD4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DD8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9CE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BD3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38.8%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AEA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1C2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6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45.1%</a:t>
                      </a:r>
                    </a:p>
                  </a:txBody>
                  <a:tcPr marL="45720" marR="45720" anchor="ctr">
                    <a:solidFill>
                      <a:srgbClr val="7FC6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38.1%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B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3CC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BE1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9E0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8C4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8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33.1%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8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4DA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FD0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AE1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39.6%</a:t>
                      </a:r>
                    </a:p>
                  </a:txBody>
                  <a:tcPr marL="45720" marR="45720" anchor="ctr">
                    <a:solidFill>
                      <a:srgbClr val="E9E5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FD4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33.6%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CF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9D7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9E5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AE1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7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5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34.0%</a:t>
                      </a:r>
                    </a:p>
                  </a:txBody>
                  <a:tcPr marL="45720" marR="45720" anchor="ctr">
                    <a:solidFill>
                      <a:srgbClr val="FEDB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4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0DE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AD8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DDD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5D1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E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BE5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2E3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67828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Socks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0DEC5C62-3B2A-B46D-F140-9AAFAA7B0C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40678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41.3%</a:t>
                      </a:r>
                    </a:p>
                  </a:txBody>
                  <a:tcPr marL="45720" marR="45720" anchor="ctr">
                    <a:solidFill>
                      <a:srgbClr val="E6E4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A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1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EC2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1DE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0D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DC1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B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3D1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51.9%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6E9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FCB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EB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7E0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1D0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6E4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37.7%</a:t>
                      </a:r>
                    </a:p>
                  </a:txBody>
                  <a:tcPr marL="45720" marR="45720" anchor="ctr"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1D0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FE2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6C9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DCF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DE2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8CE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7E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40.6%</a:t>
                      </a:r>
                    </a:p>
                  </a:txBody>
                  <a:tcPr marL="45720" marR="45720" anchor="ctr">
                    <a:solidFill>
                      <a:srgbClr val="F4E8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0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38.6%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38.9%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38.6%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0D4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2E3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5DF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1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619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Bike Stands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0818CCB0-2455-C3FF-2C9D-6D07D0ED52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878885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0051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Tights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00567CBF-F64F-B276-7460-DD42E38279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229539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29.5%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0559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Vests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9D488E6B-E533-AFB9-6D3B-CFE97D0EF6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398663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47.5%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39.1%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3DF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48.1%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1D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43.1%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A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49.4%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2E8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34.1%</a:t>
                      </a:r>
                    </a:p>
                  </a:txBody>
                  <a:tcPr marL="45720" marR="45720" anchor="ctr">
                    <a:solidFill>
                      <a:srgbClr val="FEE2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D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6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5C4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2E8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D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C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7DB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A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BE1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37.1%</a:t>
                      </a:r>
                    </a:p>
                  </a:txBody>
                  <a:tcPr marL="45720" marR="45720" anchor="ctr">
                    <a:solidFill>
                      <a:srgbClr val="F8E9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4DA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FDE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B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9C0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DD4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0C2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4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1DE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28.0%</a:t>
                      </a:r>
                    </a:p>
                  </a:txBody>
                  <a:tcPr marL="45720" marR="45720" anchor="ctr">
                    <a:solidFill>
                      <a:srgbClr val="FDCC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7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35.9%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B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5BF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DDD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38.3%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2E3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3DF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5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6D6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34.4%</a:t>
                      </a:r>
                    </a:p>
                  </a:txBody>
                  <a:tcPr marL="45720" marR="45720" anchor="ctr"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BD8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4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4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DCF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EB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0C7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6CD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AD3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BD8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CCF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4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34.2%</a:t>
                      </a:r>
                    </a:p>
                  </a:txBody>
                  <a:tcPr marL="45720" marR="45720" anchor="ctr">
                    <a:solidFill>
                      <a:srgbClr val="FEE2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35.7%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EE7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EA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B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CEA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6CD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0D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6CD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6DB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CE6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9237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Bottom Brackets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EAA0B3B2-BB91-1545-C214-CF2FD6422C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126901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BD8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4C3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2752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Brakes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5F97A775-BEBD-E6E7-AF68-1A63D3F73B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873625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23.7%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24.8%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4C3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6031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Chains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A4C71BB2-C8D4-439A-A2CD-214A4EA49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123566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50668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Cranksets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32815C71-4F7D-9D7F-5D31-12938489B4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853976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24.0%</a:t>
                      </a: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0659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Derailleurs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2A88BF9D-66DA-5479-A76B-D252F3974B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966384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24.8%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23.4%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7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24.2%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DE1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50397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Forks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8C641078-BBBB-8535-77F6-4876CBDD0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835546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32421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Handlebars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5944FAB8-25A7-A6DA-4687-87D0A74471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527968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23.9%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24845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Headsets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340EF5D3-D3EC-1635-EDE6-452139B6F6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839323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5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6408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Bottles and Cages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D76F9B5D-D08F-4F37-3CCD-36E8A69F77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223719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59.7%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61.7%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56.5%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59.1%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BCE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53.9%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4D1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61.5%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57.9%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57.2%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61.0%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53.8%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9D2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53.0%</a:t>
                      </a:r>
                    </a:p>
                  </a:txBody>
                  <a:tcPr marL="45720" marR="45720" anchor="ctr">
                    <a:solidFill>
                      <a:srgbClr val="CDDD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ECF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57.2%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58.1%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61.7%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61.6%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61.9%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61.9%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2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56.4%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5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30399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Mountain Frames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EB61ABF8-2624-E8FE-9803-0158974A77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236913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8.0%</a:t>
                      </a:r>
                    </a:p>
                  </a:txBody>
                  <a:tcPr marL="45720" marR="45720" anchor="ctr">
                    <a:solidFill>
                      <a:srgbClr val="FEDF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5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2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11.2%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139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Pedals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61FCF2BF-1DD7-C970-9C01-51D08664E7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420316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25.3%</a:t>
                      </a:r>
                    </a:p>
                  </a:txBody>
                  <a:tcPr marL="45720" marR="45720" anchor="ctr">
                    <a:solidFill>
                      <a:srgbClr val="F8E9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BEA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74932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Road Frames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432AD76A-7B6C-4F3C-A413-5E97A7281F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484033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7.5%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-2.4%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7.5%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7.5%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-1.2%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-1.1%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88316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Saddles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A4BB7698-7CC1-2EBA-A7E3-8220A9D3B3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938703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25.4%</a:t>
                      </a:r>
                    </a:p>
                  </a:txBody>
                  <a:tcPr marL="45720" marR="45720" anchor="ctr">
                    <a:solidFill>
                      <a:srgbClr val="89C9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24.9%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DDD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28867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Touring Frames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C673B46C-10A0-96A6-BA73-C361DE7935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669537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0.1%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-1.6%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9867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ECF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CE1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-2.0%</a:t>
                      </a:r>
                    </a:p>
                  </a:txBody>
                  <a:tcPr marL="45720" marR="4572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6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AC5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-0.6%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3D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21720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Wheels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76A5BEC0-72F5-C9F0-54FE-E0F55ED2CA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580021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25.0%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8013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Cleaners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80C29FA7-69CD-89E4-8DCB-56DE8C934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231155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45.7%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FD0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44.9%</a:t>
                      </a:r>
                    </a:p>
                  </a:txBody>
                  <a:tcPr marL="45720" marR="45720" anchor="ctr">
                    <a:solidFill>
                      <a:srgbClr val="B0D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FE2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1DE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3C8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DC6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DC6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CCF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8D7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41.7%</a:t>
                      </a:r>
                    </a:p>
                  </a:txBody>
                  <a:tcPr marL="45720" marR="45720" anchor="ctr">
                    <a:solidFill>
                      <a:srgbClr val="F7E9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5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0DE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EE7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7C4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5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BC5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4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51.9%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BC1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2DA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4C8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51.5%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53.3%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1E7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6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41.3%</a:t>
                      </a:r>
                    </a:p>
                  </a:txBody>
                  <a:tcPr marL="45720" marR="45720" anchor="ctr"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5E8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4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1D9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51.9%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57.5%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5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E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40.9%</a:t>
                      </a: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EE2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7D2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FD0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3C8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EC6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DC6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7CD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FCB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AE5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0029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Fenders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99B00858-06F3-2D96-FCCC-C78358DAD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018771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1D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A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952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Helmets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C81219AF-7D79-2031-EDAD-8D32BFD259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454241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53.9%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53.6%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49.3%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DD3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43.2%</a:t>
                      </a:r>
                    </a:p>
                  </a:txBody>
                  <a:tcPr marL="45720" marR="45720" anchor="ctr">
                    <a:solidFill>
                      <a:srgbClr val="C7DB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ECB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C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52.8%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BC1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BC5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42.4%</a:t>
                      </a:r>
                    </a:p>
                  </a:txBody>
                  <a:tcPr marL="45720" marR="45720" anchor="ctr">
                    <a:solidFill>
                      <a:srgbClr val="D9E0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0C7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52.4%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52.2%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41.7%</a:t>
                      </a:r>
                    </a:p>
                  </a:txBody>
                  <a:tcPr marL="45720" marR="45720" anchor="ctr">
                    <a:solidFill>
                      <a:srgbClr val="E9E5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51.4%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52.0%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59.7%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37.5%</a:t>
                      </a:r>
                    </a:p>
                  </a:txBody>
                  <a:tcPr marL="45720" marR="45720" anchor="ctr">
                    <a:solidFill>
                      <a:srgbClr val="FEE1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61.0%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3C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35.6%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B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34.1%</a:t>
                      </a:r>
                    </a:p>
                  </a:txBody>
                  <a:tcPr marL="45720" marR="45720" anchor="ctr">
                    <a:solidFill>
                      <a:srgbClr val="FDD6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6BF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4C37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51.8%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51.9%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52.1%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2C7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07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Hydration Packs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C2846DC5-CD8F-988D-33A6-5B0E4B91F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513280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55.8%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50.7%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59.7%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46.1%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4D1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44.0%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D4DF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50.8%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EE7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CEA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FDE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ECB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BEA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3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51.9%</a:t>
                      </a: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ADD4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48.1%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78C47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56.8%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3D6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7E9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ACE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38.1%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E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35.3%</a:t>
                      </a:r>
                    </a:p>
                  </a:txBody>
                  <a:tcPr marL="45720" marR="45720" anchor="ctr">
                    <a:solidFill>
                      <a:srgbClr val="FDD5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37.7%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ACE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2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38.9%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1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54.9%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1E3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37.4%</a:t>
                      </a:r>
                    </a:p>
                  </a:txBody>
                  <a:tcPr marL="45720" marR="45720" anchor="ctr">
                    <a:solidFill>
                      <a:srgbClr val="FE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4E3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1E7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37.4%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DC8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51.3%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ACE7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53.2%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43.4%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E2E3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58.4%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39.1%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1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62.6%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42.7%</a:t>
                      </a:r>
                    </a:p>
                  </a:txBody>
                  <a:tcPr marL="45720" marR="45720" anchor="ctr">
                    <a:solidFill>
                      <a:srgbClr val="F2E8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42.5%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7E98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40.0%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4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44.3%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CEDD8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9D7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45.4%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B4D6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50.8%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55.0%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49.0%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47.2%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8CCA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46.9%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93CC7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41.4%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8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831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Locks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5E41FED0-0A5E-A849-778B-3B1880D6B9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125359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31.3%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30.6%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629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1C0A46-6012-C96D-32B0-E782581E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Pumps</a:t>
            </a: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CDC83DA2-51B9-CEA0-0765-993AB5EFEC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00378"/>
              </p:ext>
            </p:extLst>
          </p:nvPr>
        </p:nvGraphicFramePr>
        <p:xfrm>
          <a:off x="593492" y="2214693"/>
          <a:ext cx="10948020" cy="773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0206">
                  <a:extLst>
                    <a:ext uri="{9D8B030D-6E8A-4147-A177-3AD203B41FA5}">
                      <a16:colId xmlns:a16="http://schemas.microsoft.com/office/drawing/2014/main" val="217736624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91566386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26583720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293022322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877111662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603235811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472364005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746012604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4159137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70474793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44626776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429154060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1314132649"/>
                    </a:ext>
                  </a:extLst>
                </a:gridCol>
                <a:gridCol w="713678">
                  <a:extLst>
                    <a:ext uri="{9D8B030D-6E8A-4147-A177-3AD203B41FA5}">
                      <a16:colId xmlns:a16="http://schemas.microsoft.com/office/drawing/2014/main" val="3464526362"/>
                    </a:ext>
                  </a:extLst>
                </a:gridCol>
              </a:tblGrid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Country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Jul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Aug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Sep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Oct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Nov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Dec 19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Jan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Feb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Apr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May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Jun 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8457857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kumimoji="0" lang="de-DE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Australia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5150632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426749779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France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128005185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Germany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45982151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Kingdom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48933984"/>
                  </a:ext>
                </a:extLst>
              </a:tr>
              <a:tr h="386917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United States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</a:rPr>
                        <a:t>31.2%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49595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9232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CUSTOMSORTGLOBALLY" val="True"/>
</p:tagLst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5816</Words>
  <Application>Microsoft Office PowerPoint</Application>
  <PresentationFormat>Widescreen</PresentationFormat>
  <Paragraphs>2748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Tw Cen MT</vt:lpstr>
      <vt:lpstr>Droplet</vt:lpstr>
      <vt:lpstr>Margin % by Country over time
Accessories: Bike Racks</vt:lpstr>
      <vt:lpstr>Margin % by Country over time
Accessories: Bike Stands</vt:lpstr>
      <vt:lpstr>Margin % by Country over time
Accessories: Bottles and Cages</vt:lpstr>
      <vt:lpstr>Margin % by Country over time
Accessories: Cleaners</vt:lpstr>
      <vt:lpstr>Margin % by Country over time
Accessories: Fenders</vt:lpstr>
      <vt:lpstr>Margin % by Country over time
Accessories: Helmets</vt:lpstr>
      <vt:lpstr>Margin % by Country over time
Accessories: Hydration Packs</vt:lpstr>
      <vt:lpstr>Margin % by Country over time
Accessories: Locks</vt:lpstr>
      <vt:lpstr>Margin % by Country over time
Accessories: Pumps</vt:lpstr>
      <vt:lpstr>Margin % by Country over time
Accessories: Tires and Tubes</vt:lpstr>
      <vt:lpstr>Margin % by Country over time
Bikes: Mountain Bikes</vt:lpstr>
      <vt:lpstr>Margin % by Country over time
Bikes: Road Bikes</vt:lpstr>
      <vt:lpstr>Margin % by Country over time
Bikes: Touring Bikes</vt:lpstr>
      <vt:lpstr>Margin % by Country over time
Clothing: Bib-Shorts</vt:lpstr>
      <vt:lpstr>Margin % by Country over time
Clothing: Caps</vt:lpstr>
      <vt:lpstr>Margin % by Country over time
Clothing: Gloves</vt:lpstr>
      <vt:lpstr>Margin % by Country over time
Clothing: Jerseys</vt:lpstr>
      <vt:lpstr>Margin % by Country over time
Clothing: Shorts</vt:lpstr>
      <vt:lpstr>Margin % by Country over time
Clothing: Socks</vt:lpstr>
      <vt:lpstr>Margin % by Country over time
Clothing: Tights</vt:lpstr>
      <vt:lpstr>Margin % by Country over time
Clothing: Vests</vt:lpstr>
      <vt:lpstr>Margin % by Country over time
Components: Bottom Brackets</vt:lpstr>
      <vt:lpstr>Margin % by Country over time
Components: Brakes</vt:lpstr>
      <vt:lpstr>Margin % by Country over time
Components: Chains</vt:lpstr>
      <vt:lpstr>Margin % by Country over time
Components: Cranksets</vt:lpstr>
      <vt:lpstr>Margin % by Country over time
Components: Derailleurs</vt:lpstr>
      <vt:lpstr>Margin % by Country over time
Components: Forks</vt:lpstr>
      <vt:lpstr>Margin % by Country over time
Components: Handlebars</vt:lpstr>
      <vt:lpstr>Margin % by Country over time
Components: Headsets</vt:lpstr>
      <vt:lpstr>Margin % by Country over time
Components: Mountain Frames</vt:lpstr>
      <vt:lpstr>Margin % by Country over time
Components: Pedals</vt:lpstr>
      <vt:lpstr>Margin % by Country over time
Components: Road Frames</vt:lpstr>
      <vt:lpstr>Margin % by Country over time
Components: Saddles</vt:lpstr>
      <vt:lpstr>Margin % by Country over time
Components: Touring Frames</vt:lpstr>
      <vt:lpstr>Margin % by Country over time
Components: Wheels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Jens Hühn</dc:creator>
  <cp:lastModifiedBy>Jens Hühn</cp:lastModifiedBy>
  <cp:revision>25</cp:revision>
  <dcterms:created xsi:type="dcterms:W3CDTF">2025-01-23T15:16:36Z</dcterms:created>
  <dcterms:modified xsi:type="dcterms:W3CDTF">2025-01-27T08:57:45Z</dcterms:modified>
</cp:coreProperties>
</file>